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3" r:id="rId6"/>
    <p:sldId id="260" r:id="rId7"/>
    <p:sldId id="266" r:id="rId8"/>
    <p:sldId id="261" r:id="rId9"/>
    <p:sldId id="263" r:id="rId10"/>
    <p:sldId id="264" r:id="rId11"/>
    <p:sldId id="269" r:id="rId12"/>
    <p:sldId id="265" r:id="rId13"/>
    <p:sldId id="279" r:id="rId14"/>
    <p:sldId id="268" r:id="rId15"/>
    <p:sldId id="276" r:id="rId16"/>
    <p:sldId id="270" r:id="rId17"/>
    <p:sldId id="272" r:id="rId18"/>
    <p:sldId id="267" r:id="rId19"/>
    <p:sldId id="277" r:id="rId20"/>
    <p:sldId id="274" r:id="rId21"/>
    <p:sldId id="278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740C"/>
    <a:srgbClr val="33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2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image" Target="../media/image1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AD2F1-DCA1-49C4-A731-24FB0165E6C3}" type="datetimeFigureOut">
              <a:rPr lang="en-US"/>
              <a:pPr>
                <a:defRPr/>
              </a:pPr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090FF-CDE3-4EF2-9B07-6F9BF661F6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DAE86-D9F2-420A-8018-C8DA29D89ED1}" type="datetimeFigureOut">
              <a:rPr lang="en-US"/>
              <a:pPr>
                <a:defRPr/>
              </a:pPr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9B22E-F753-482B-B618-D675FD9893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7D5C8-3F19-41E6-867F-1171DA5BCEB9}" type="datetimeFigureOut">
              <a:rPr lang="en-US"/>
              <a:pPr>
                <a:defRPr/>
              </a:pPr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9ECB9-77D8-4B85-A655-420E160120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EBC33-CD88-4253-BE82-ADD673197BBC}" type="datetimeFigureOut">
              <a:rPr lang="en-US"/>
              <a:pPr>
                <a:defRPr/>
              </a:pPr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0DC4B-9A98-42FC-B7FA-62A25C6A13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D74D9-B2FB-463E-8A60-00C5E8076989}" type="datetimeFigureOut">
              <a:rPr lang="en-US"/>
              <a:pPr>
                <a:defRPr/>
              </a:pPr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65C8E-28FF-4E8E-8B44-1F4C1FD537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E407A-76EA-4CCB-B818-DC387C4C2035}" type="datetimeFigureOut">
              <a:rPr lang="en-US"/>
              <a:pPr>
                <a:defRPr/>
              </a:pPr>
              <a:t>6/8/2011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DC54F-5050-4649-A8BE-32B4C1F875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003BC-E524-4FB5-8337-94F4C29227DD}" type="datetimeFigureOut">
              <a:rPr lang="en-US"/>
              <a:pPr>
                <a:defRPr/>
              </a:pPr>
              <a:t>6/8/2011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5A0BD-2EEF-4710-B728-E0B48EDCA4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7C472-0E42-49BA-9FB9-2174244A9075}" type="datetimeFigureOut">
              <a:rPr lang="en-US"/>
              <a:pPr>
                <a:defRPr/>
              </a:pPr>
              <a:t>6/8/2011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3B2DB-7F3B-4BB0-8615-52706CED23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E07F8-3943-430C-959C-5997DA6DBB90}" type="datetimeFigureOut">
              <a:rPr lang="en-US"/>
              <a:pPr>
                <a:defRPr/>
              </a:pPr>
              <a:t>6/8/2011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873E1-F6E2-4C50-9E42-DD8C9BF455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0BEF6-E53B-4F9C-8953-FCE195319417}" type="datetimeFigureOut">
              <a:rPr lang="en-US"/>
              <a:pPr>
                <a:defRPr/>
              </a:pPr>
              <a:t>6/8/2011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A8381-2A96-4977-AAC8-63660AA905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18EB6-BE5F-4BEF-816D-9258147EBCB1}" type="datetimeFigureOut">
              <a:rPr lang="en-US"/>
              <a:pPr>
                <a:defRPr/>
              </a:pPr>
              <a:t>6/8/2011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C0A6D-F968-43F2-98CD-51820FD1E9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C06BBC2-10DA-4476-A2DD-35463041853B}" type="datetimeFigureOut">
              <a:rPr lang="en-US"/>
              <a:pPr>
                <a:defRPr/>
              </a:pPr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EA52394-6B35-4469-998B-45B9E118F5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Microsoft_Office_Excel_Char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Microsoft_Office_Excel_Chart1.xls"/><Relationship Id="rId5" Type="http://schemas.openxmlformats.org/officeDocument/2006/relationships/image" Target="../media/image19.emf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s.sunysb.edu/~hahn/course/minitab/ttest/testtequation.gif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hyperlink" Target="http://www.ams.sunysb.edu/~hahn/course/minitab/ttest/testtequation.gif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2ranks.com/" TargetMode="External"/><Relationship Id="rId2" Type="http://schemas.openxmlformats.org/officeDocument/2006/relationships/hyperlink" Target="http://sites.google.com/site/sc2gear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youtube.com/watch?v=YbpCLqryN-Q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://www.tutzor.com/sites/default/files/starcraft-Final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Manny and Andrew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APM by League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054100"/>
            <a:ext cx="8153400" cy="380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-50800" y="4902200"/>
            <a:ext cx="9296400" cy="1981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600">
                <a:solidFill>
                  <a:srgbClr val="FFFFFF"/>
                </a:solidFill>
              </a:rPr>
              <a:t>Grand master: Left skewed, median is the center @ 181.5, Fairly tight, w/ 2 outliers, highest, range 82-260</a:t>
            </a:r>
          </a:p>
          <a:p>
            <a:pPr algn="ctr"/>
            <a:r>
              <a:rPr lang="en-US" sz="1600">
                <a:solidFill>
                  <a:srgbClr val="FFFFFF"/>
                </a:solidFill>
              </a:rPr>
              <a:t>Master: Right skewed, Median is the center@157.5, largest spread, no outliers, second highest, range 79-287</a:t>
            </a:r>
          </a:p>
          <a:p>
            <a:pPr algn="ctr"/>
            <a:r>
              <a:rPr lang="en-US" sz="1600">
                <a:solidFill>
                  <a:srgbClr val="FFFFFF"/>
                </a:solidFill>
              </a:rPr>
              <a:t>Diamond: Symmetric, Mean center@ 113.14, looser spread, no outliers, third highest, range 66-178</a:t>
            </a:r>
          </a:p>
          <a:p>
            <a:pPr algn="ctr"/>
            <a:r>
              <a:rPr lang="en-US" sz="1600">
                <a:solidFill>
                  <a:srgbClr val="FFFFFF"/>
                </a:solidFill>
              </a:rPr>
              <a:t>Platinum: Right skewed, median center@71 , tight spread, no outliers, fifth highest, range 580123</a:t>
            </a:r>
          </a:p>
          <a:p>
            <a:pPr algn="ctr"/>
            <a:r>
              <a:rPr lang="en-US" sz="1600">
                <a:solidFill>
                  <a:srgbClr val="FFFFFF"/>
                </a:solidFill>
              </a:rPr>
              <a:t>Gold: Left skewed, median center@ 81, tightest spread, no outliers, fourth highest, range 68-81</a:t>
            </a:r>
          </a:p>
          <a:p>
            <a:pPr algn="ctr"/>
            <a:r>
              <a:rPr lang="en-US" sz="1600">
                <a:solidFill>
                  <a:srgbClr val="FFFFFF"/>
                </a:solidFill>
              </a:rPr>
              <a:t>Silver: Symmetric, mean center@ 69.75, tight spread, no outliers, smallest center, range 54-83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Actions per minute by Race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3558" name="Picture 6" descr="starcraft2_logo1-610x3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5264150"/>
            <a:ext cx="3048000" cy="1593850"/>
          </a:xfrm>
          <a:prstGeom prst="rect">
            <a:avLst/>
          </a:prstGeom>
          <a:noFill/>
        </p:spPr>
      </p:pic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204913"/>
            <a:ext cx="4800600" cy="387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4876800"/>
            <a:ext cx="4419600" cy="2286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/>
              <a:t>Protoss: Right Skewed, median as </a:t>
            </a:r>
          </a:p>
          <a:p>
            <a:pPr algn="ctr"/>
            <a:r>
              <a:rPr lang="en-US" sz="1400"/>
              <a:t>Center@144 ,bimodal, fairly tight spread, range 58-227</a:t>
            </a:r>
          </a:p>
          <a:p>
            <a:pPr algn="ctr"/>
            <a:r>
              <a:rPr lang="en-US" sz="1400"/>
              <a:t>Terran: Right skewed, unimodal, </a:t>
            </a:r>
          </a:p>
          <a:p>
            <a:pPr algn="ctr"/>
            <a:r>
              <a:rPr lang="en-US" sz="1400"/>
              <a:t>Median center@ 126, looser spread, range 54-287</a:t>
            </a:r>
          </a:p>
          <a:p>
            <a:pPr algn="ctr"/>
            <a:r>
              <a:rPr lang="en-US" sz="1400"/>
              <a:t>Zerg: Right skewed, median as </a:t>
            </a:r>
          </a:p>
          <a:p>
            <a:pPr algn="ctr"/>
            <a:r>
              <a:rPr lang="en-US" sz="1400"/>
              <a:t>Center@152.2, unimodal, loose spread, range 60-271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>
                <a:solidFill>
                  <a:srgbClr val="77933C"/>
                </a:solidFill>
              </a:rPr>
              <a:t>Regression Slope T-Test</a:t>
            </a:r>
          </a:p>
        </p:txBody>
      </p:sp>
      <p:sp>
        <p:nvSpPr>
          <p:cNvPr id="3077" name="Content Placeholder 2"/>
          <p:cNvSpPr>
            <a:spLocks noGrp="1"/>
          </p:cNvSpPr>
          <p:nvPr>
            <p:ph idx="1"/>
          </p:nvPr>
        </p:nvSpPr>
        <p:spPr>
          <a:xfrm>
            <a:off x="457200" y="5334000"/>
            <a:ext cx="8229600" cy="1524000"/>
          </a:xfrm>
        </p:spPr>
        <p:txBody>
          <a:bodyPr/>
          <a:lstStyle/>
          <a:p>
            <a:endParaRPr lang="en-US" smtClean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990600" y="1219200"/>
          <a:ext cx="2095500" cy="1143000"/>
        </p:xfrm>
        <a:graphic>
          <a:graphicData uri="http://schemas.openxmlformats.org/presentationml/2006/ole">
            <p:oleObj spid="_x0000_s3074" name="Equation" r:id="rId3" imgW="838080" imgH="457200" progId="Equation.3">
              <p:embed/>
            </p:oleObj>
          </a:graphicData>
        </a:graphic>
      </p:graphicFrame>
      <p:pic>
        <p:nvPicPr>
          <p:cNvPr id="3086" name="Picture 14" descr="starcraft2_logo1-610x3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5264150"/>
            <a:ext cx="3048000" cy="1593850"/>
          </a:xfrm>
          <a:prstGeom prst="rect">
            <a:avLst/>
          </a:prstGeom>
          <a:noFill/>
        </p:spPr>
      </p:pic>
      <p:pic>
        <p:nvPicPr>
          <p:cNvPr id="308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33400"/>
            <a:ext cx="4419600" cy="42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4648200" y="1600200"/>
            <a:ext cx="4495800" cy="2286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buFontTx/>
              <a:buAutoNum type="arabicPeriod"/>
            </a:pPr>
            <a:r>
              <a:rPr lang="en-US" sz="1200"/>
              <a:t>Linearity Assumption      1. Yes, looks linear </a:t>
            </a:r>
          </a:p>
          <a:p>
            <a:pPr marL="342900" indent="-342900" algn="ctr"/>
            <a:r>
              <a:rPr lang="en-US" sz="1200"/>
              <a:t>2. Independence assumption    2. checked residual </a:t>
            </a:r>
          </a:p>
          <a:p>
            <a:pPr marL="342900" indent="-342900" algn="ctr"/>
            <a:r>
              <a:rPr lang="en-US" sz="1200"/>
              <a:t>                                                 plot, no pattern</a:t>
            </a:r>
          </a:p>
          <a:p>
            <a:pPr marL="342900" indent="-342900" algn="ctr"/>
            <a:r>
              <a:rPr lang="en-US" sz="1200"/>
              <a:t>3. Equal variance assumption              3. no fanning/thickening</a:t>
            </a:r>
          </a:p>
          <a:p>
            <a:pPr marL="342900" indent="-342900" algn="ctr"/>
            <a:r>
              <a:rPr lang="en-US" sz="1200"/>
              <a:t>	                           on plot X v Y</a:t>
            </a:r>
          </a:p>
          <a:p>
            <a:pPr marL="342900" indent="-342900" algn="ctr"/>
            <a:r>
              <a:rPr lang="en-US" sz="1200"/>
              <a:t>4. Normal Population assumption               4. Normal prob. Plot of </a:t>
            </a:r>
          </a:p>
          <a:p>
            <a:pPr marL="342900" indent="-342900" algn="ctr"/>
            <a:r>
              <a:rPr lang="en-US" sz="1200"/>
              <a:t>                                                           residuals looks linear</a:t>
            </a:r>
          </a:p>
        </p:txBody>
      </p:sp>
      <p:graphicFrame>
        <p:nvGraphicFramePr>
          <p:cNvPr id="3091" name="Object 19"/>
          <p:cNvGraphicFramePr>
            <a:graphicFrameLocks noChangeAspect="1"/>
          </p:cNvGraphicFramePr>
          <p:nvPr/>
        </p:nvGraphicFramePr>
        <p:xfrm>
          <a:off x="0" y="4800600"/>
          <a:ext cx="3581400" cy="2046288"/>
        </p:xfrm>
        <a:graphic>
          <a:graphicData uri="http://schemas.openxmlformats.org/presentationml/2006/ole">
            <p:oleObj spid="_x0000_s3091" name="Chart" r:id="rId6" imgW="9477200" imgH="5419750" progId="Excel.Chart.8">
              <p:embed/>
            </p:oleObj>
          </a:graphicData>
        </a:graphic>
      </p:graphicFrame>
      <p:graphicFrame>
        <p:nvGraphicFramePr>
          <p:cNvPr id="3092" name="Object 20"/>
          <p:cNvGraphicFramePr>
            <a:graphicFrameLocks noChangeAspect="1"/>
          </p:cNvGraphicFramePr>
          <p:nvPr/>
        </p:nvGraphicFramePr>
        <p:xfrm>
          <a:off x="4572000" y="4114800"/>
          <a:ext cx="4267200" cy="2808288"/>
        </p:xfrm>
        <a:graphic>
          <a:graphicData uri="http://schemas.openxmlformats.org/presentationml/2006/ole">
            <p:oleObj spid="_x0000_s3092" name="Chart" r:id="rId7" imgW="5886529" imgH="3876514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4419600" y="0"/>
            <a:ext cx="47244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H0: Β = 0 (no change in resources spent) </a:t>
            </a:r>
            <a:br>
              <a:rPr lang="en-US"/>
            </a:br>
            <a:r>
              <a:rPr lang="en-US"/>
              <a:t>Ha: Β ≠ 0  (change in resources spent)</a:t>
            </a: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1219200" y="990600"/>
            <a:ext cx="6689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4F740C"/>
                </a:solidFill>
              </a:rPr>
              <a:t>Conditions met </a:t>
            </a:r>
            <a:r>
              <a:rPr lang="en-US" b="1">
                <a:solidFill>
                  <a:srgbClr val="4F740C"/>
                </a:solidFill>
                <a:sym typeface="Wingdings" pitchFamily="2" charset="2"/>
              </a:rPr>
              <a:t> T Distribution  Regression slope T-Test</a:t>
            </a:r>
          </a:p>
        </p:txBody>
      </p:sp>
      <p:sp>
        <p:nvSpPr>
          <p:cNvPr id="41991" name="WordArt 7"/>
          <p:cNvSpPr>
            <a:spLocks noChangeArrowheads="1" noChangeShapeType="1" noTextEdit="1"/>
          </p:cNvSpPr>
          <p:nvPr/>
        </p:nvSpPr>
        <p:spPr bwMode="auto">
          <a:xfrm>
            <a:off x="5429250" y="552450"/>
            <a:ext cx="66675" cy="142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1</a:t>
            </a:r>
          </a:p>
        </p:txBody>
      </p:sp>
      <p:sp>
        <p:nvSpPr>
          <p:cNvPr id="41992" name="WordArt 8"/>
          <p:cNvSpPr>
            <a:spLocks noChangeArrowheads="1" noChangeShapeType="1" noTextEdit="1"/>
          </p:cNvSpPr>
          <p:nvPr/>
        </p:nvSpPr>
        <p:spPr bwMode="auto">
          <a:xfrm>
            <a:off x="5200650" y="285750"/>
            <a:ext cx="66675" cy="142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1</a:t>
            </a:r>
          </a:p>
        </p:txBody>
      </p:sp>
      <p:grpSp>
        <p:nvGrpSpPr>
          <p:cNvPr id="42002" name="Group 18"/>
          <p:cNvGrpSpPr>
            <a:grpSpLocks/>
          </p:cNvGrpSpPr>
          <p:nvPr/>
        </p:nvGrpSpPr>
        <p:grpSpPr bwMode="auto">
          <a:xfrm>
            <a:off x="685800" y="1752600"/>
            <a:ext cx="2209800" cy="781050"/>
            <a:chOff x="2112" y="1536"/>
            <a:chExt cx="1392" cy="492"/>
          </a:xfrm>
        </p:grpSpPr>
        <p:sp>
          <p:nvSpPr>
            <p:cNvPr id="41993" name="WordArt 9"/>
            <p:cNvSpPr>
              <a:spLocks noChangeArrowheads="1" noChangeShapeType="1" noTextEdit="1"/>
            </p:cNvSpPr>
            <p:nvPr/>
          </p:nvSpPr>
          <p:spPr bwMode="auto">
            <a:xfrm>
              <a:off x="2928" y="1536"/>
              <a:ext cx="480" cy="1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 Black"/>
                </a:rPr>
                <a:t>b -0</a:t>
              </a:r>
            </a:p>
          </p:txBody>
        </p:sp>
        <p:sp>
          <p:nvSpPr>
            <p:cNvPr id="41994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3102" y="1650"/>
              <a:ext cx="54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 Black"/>
                </a:rPr>
                <a:t>1</a:t>
              </a:r>
            </a:p>
          </p:txBody>
        </p:sp>
        <p:sp>
          <p:nvSpPr>
            <p:cNvPr id="41995" name="Line 11"/>
            <p:cNvSpPr>
              <a:spLocks noChangeShapeType="1"/>
            </p:cNvSpPr>
            <p:nvPr/>
          </p:nvSpPr>
          <p:spPr bwMode="auto">
            <a:xfrm>
              <a:off x="2832" y="1776"/>
              <a:ext cx="67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996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2916" y="1824"/>
              <a:ext cx="528" cy="1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 Black"/>
                </a:rPr>
                <a:t>SE(b )</a:t>
              </a:r>
            </a:p>
          </p:txBody>
        </p:sp>
        <p:sp>
          <p:nvSpPr>
            <p:cNvPr id="41997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3330" y="1920"/>
              <a:ext cx="54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 Black"/>
                </a:rPr>
                <a:t>1</a:t>
              </a:r>
            </a:p>
          </p:txBody>
        </p:sp>
        <p:sp>
          <p:nvSpPr>
            <p:cNvPr id="41998" name="Rectangle 14"/>
            <p:cNvSpPr>
              <a:spLocks noChangeArrowheads="1"/>
            </p:cNvSpPr>
            <p:nvPr/>
          </p:nvSpPr>
          <p:spPr bwMode="auto">
            <a:xfrm>
              <a:off x="2580" y="1716"/>
              <a:ext cx="192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99" name="Rectangle 15"/>
            <p:cNvSpPr>
              <a:spLocks noChangeArrowheads="1"/>
            </p:cNvSpPr>
            <p:nvPr/>
          </p:nvSpPr>
          <p:spPr bwMode="auto">
            <a:xfrm>
              <a:off x="2580" y="1794"/>
              <a:ext cx="192" cy="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0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2112" y="1608"/>
              <a:ext cx="96" cy="3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 Black"/>
                </a:rPr>
                <a:t>t</a:t>
              </a:r>
            </a:p>
          </p:txBody>
        </p:sp>
        <p:sp>
          <p:nvSpPr>
            <p:cNvPr id="42001" name="WordArt 17"/>
            <p:cNvSpPr>
              <a:spLocks noChangeArrowheads="1" noChangeShapeType="1" noTextEdit="1"/>
            </p:cNvSpPr>
            <p:nvPr/>
          </p:nvSpPr>
          <p:spPr bwMode="auto">
            <a:xfrm>
              <a:off x="2232" y="1812"/>
              <a:ext cx="354" cy="20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 Black"/>
                </a:rPr>
                <a:t>(n-2)</a:t>
              </a:r>
            </a:p>
          </p:txBody>
        </p:sp>
      </p:grpSp>
      <p:pic>
        <p:nvPicPr>
          <p:cNvPr id="42003" name="Picture 19"/>
          <p:cNvPicPr>
            <a:picLocks noChangeAspect="1" noChangeArrowheads="1"/>
          </p:cNvPicPr>
          <p:nvPr/>
        </p:nvPicPr>
        <p:blipFill>
          <a:blip r:embed="rId2" cstate="print"/>
          <a:srcRect l="11874" t="35938" r="45000" b="58594"/>
          <a:stretch>
            <a:fillRect/>
          </a:stretch>
        </p:blipFill>
        <p:spPr bwMode="auto">
          <a:xfrm>
            <a:off x="3429000" y="1752600"/>
            <a:ext cx="5257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2004" name="WordArt 20"/>
          <p:cNvSpPr>
            <a:spLocks noChangeArrowheads="1" noChangeShapeType="1" noTextEdit="1"/>
          </p:cNvSpPr>
          <p:nvPr/>
        </p:nvSpPr>
        <p:spPr bwMode="auto">
          <a:xfrm>
            <a:off x="1676400" y="2667000"/>
            <a:ext cx="23622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.01764437-0</a:t>
            </a:r>
          </a:p>
        </p:txBody>
      </p:sp>
      <p:sp>
        <p:nvSpPr>
          <p:cNvPr id="42005" name="Line 21"/>
          <p:cNvSpPr>
            <a:spLocks noChangeShapeType="1"/>
          </p:cNvSpPr>
          <p:nvPr/>
        </p:nvSpPr>
        <p:spPr bwMode="auto">
          <a:xfrm>
            <a:off x="1447800" y="3124200"/>
            <a:ext cx="2667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06" name="WordArt 22"/>
          <p:cNvSpPr>
            <a:spLocks noChangeArrowheads="1" noChangeShapeType="1" noTextEdit="1"/>
          </p:cNvSpPr>
          <p:nvPr/>
        </p:nvSpPr>
        <p:spPr bwMode="auto">
          <a:xfrm>
            <a:off x="1905000" y="3200400"/>
            <a:ext cx="1905000" cy="323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.001854933</a:t>
            </a:r>
          </a:p>
        </p:txBody>
      </p:sp>
      <p:grpSp>
        <p:nvGrpSpPr>
          <p:cNvPr id="42009" name="Group 25"/>
          <p:cNvGrpSpPr>
            <a:grpSpLocks/>
          </p:cNvGrpSpPr>
          <p:nvPr/>
        </p:nvGrpSpPr>
        <p:grpSpPr bwMode="auto">
          <a:xfrm>
            <a:off x="4257675" y="2952750"/>
            <a:ext cx="390525" cy="361950"/>
            <a:chOff x="2688" y="1872"/>
            <a:chExt cx="246" cy="228"/>
          </a:xfrm>
        </p:grpSpPr>
        <p:sp>
          <p:nvSpPr>
            <p:cNvPr id="42007" name="Rectangle 23"/>
            <p:cNvSpPr>
              <a:spLocks noChangeArrowheads="1"/>
            </p:cNvSpPr>
            <p:nvPr/>
          </p:nvSpPr>
          <p:spPr bwMode="auto">
            <a:xfrm>
              <a:off x="2688" y="1872"/>
              <a:ext cx="240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8" name="Rectangle 24"/>
            <p:cNvSpPr>
              <a:spLocks noChangeArrowheads="1"/>
            </p:cNvSpPr>
            <p:nvPr/>
          </p:nvSpPr>
          <p:spPr bwMode="auto">
            <a:xfrm>
              <a:off x="2694" y="2004"/>
              <a:ext cx="240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2010" name="WordArt 26"/>
          <p:cNvSpPr>
            <a:spLocks noChangeArrowheads="1" noChangeShapeType="1" noTextEdit="1"/>
          </p:cNvSpPr>
          <p:nvPr/>
        </p:nvSpPr>
        <p:spPr bwMode="auto">
          <a:xfrm>
            <a:off x="4724400" y="2971800"/>
            <a:ext cx="22860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9.512131527</a:t>
            </a:r>
          </a:p>
        </p:txBody>
      </p:sp>
      <p:sp>
        <p:nvSpPr>
          <p:cNvPr id="42011" name="WordArt 27"/>
          <p:cNvSpPr>
            <a:spLocks noChangeArrowheads="1" noChangeShapeType="1" noTextEdit="1"/>
          </p:cNvSpPr>
          <p:nvPr/>
        </p:nvSpPr>
        <p:spPr bwMode="auto">
          <a:xfrm>
            <a:off x="1600200" y="3657600"/>
            <a:ext cx="53340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p(t&gt;9.512131527 l df=38)=1.3454x10</a:t>
            </a:r>
          </a:p>
        </p:txBody>
      </p:sp>
      <p:sp>
        <p:nvSpPr>
          <p:cNvPr id="42012" name="WordArt 28"/>
          <p:cNvSpPr>
            <a:spLocks noChangeArrowheads="1" noChangeShapeType="1" noTextEdit="1"/>
          </p:cNvSpPr>
          <p:nvPr/>
        </p:nvSpPr>
        <p:spPr bwMode="auto">
          <a:xfrm>
            <a:off x="6943725" y="3505200"/>
            <a:ext cx="3810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-11</a:t>
            </a:r>
          </a:p>
        </p:txBody>
      </p:sp>
      <p:sp>
        <p:nvSpPr>
          <p:cNvPr id="42013" name="Rectangle 29"/>
          <p:cNvSpPr>
            <a:spLocks noChangeArrowheads="1"/>
          </p:cNvSpPr>
          <p:nvPr/>
        </p:nvSpPr>
        <p:spPr bwMode="auto">
          <a:xfrm>
            <a:off x="533400" y="4419600"/>
            <a:ext cx="8001000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We reject Ho because our p-val of 1.13454x10^-11 &lt; .05=alpha</a:t>
            </a:r>
          </a:p>
          <a:p>
            <a:pPr algn="ctr"/>
            <a:endParaRPr lang="en-US">
              <a:solidFill>
                <a:schemeClr val="bg1"/>
              </a:solidFill>
            </a:endParaRPr>
          </a:p>
          <a:p>
            <a:pPr algn="ctr"/>
            <a:r>
              <a:rPr lang="en-US">
                <a:solidFill>
                  <a:schemeClr val="bg1"/>
                </a:solidFill>
              </a:rPr>
              <a:t>We have sufficient evidence to say that there is a change in resources spent over the </a:t>
            </a:r>
          </a:p>
          <a:p>
            <a:pPr algn="ctr"/>
            <a:r>
              <a:rPr lang="en-US">
                <a:solidFill>
                  <a:schemeClr val="bg1"/>
                </a:solidFill>
              </a:rPr>
              <a:t>Time period of game.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GOF Test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6629" name="Picture 5" descr="starcraft2_logo1-610x3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5264150"/>
            <a:ext cx="3048000" cy="1593850"/>
          </a:xfrm>
          <a:prstGeom prst="rect">
            <a:avLst/>
          </a:prstGeom>
          <a:noFill/>
        </p:spPr>
      </p:pic>
      <p:pic>
        <p:nvPicPr>
          <p:cNvPr id="26630" name="Picture 11"/>
          <p:cNvPicPr>
            <a:picLocks noChangeAspect="1" noChangeArrowheads="1"/>
          </p:cNvPicPr>
          <p:nvPr/>
        </p:nvPicPr>
        <p:blipFill>
          <a:blip r:embed="rId3" cstate="print"/>
          <a:srcRect t="6540" b="76022"/>
          <a:stretch>
            <a:fillRect/>
          </a:stretch>
        </p:blipFill>
        <p:spPr bwMode="auto">
          <a:xfrm>
            <a:off x="0" y="1447800"/>
            <a:ext cx="4038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" y="3657600"/>
            <a:ext cx="5486400" cy="2289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b="1">
                <a:solidFill>
                  <a:srgbClr val="4F740C"/>
                </a:solidFill>
                <a:latin typeface="Aharoni"/>
                <a:ea typeface="Aharoni"/>
                <a:cs typeface="Aharoni"/>
              </a:rPr>
              <a:t>Conditions:</a:t>
            </a:r>
          </a:p>
          <a:p>
            <a:r>
              <a:rPr lang="en-US" b="1" u="sng">
                <a:solidFill>
                  <a:srgbClr val="4F740C"/>
                </a:solidFill>
                <a:latin typeface="Aharoni"/>
                <a:ea typeface="Aharoni"/>
                <a:cs typeface="Aharoni"/>
              </a:rPr>
              <a:t>State:</a:t>
            </a:r>
            <a:r>
              <a:rPr lang="en-US" b="1">
                <a:solidFill>
                  <a:srgbClr val="4F740C"/>
                </a:solidFill>
                <a:latin typeface="Aharoni"/>
                <a:ea typeface="Aharoni"/>
                <a:cs typeface="Aharoni"/>
              </a:rPr>
              <a:t>				</a:t>
            </a:r>
            <a:r>
              <a:rPr lang="en-US" b="1" u="sng">
                <a:solidFill>
                  <a:srgbClr val="4F740C"/>
                </a:solidFill>
                <a:latin typeface="Aharoni"/>
                <a:ea typeface="Aharoni"/>
                <a:cs typeface="Aharoni"/>
              </a:rPr>
              <a:t>Check:</a:t>
            </a:r>
            <a:endParaRPr lang="en-US" b="1">
              <a:solidFill>
                <a:srgbClr val="4F740C"/>
              </a:solidFill>
              <a:latin typeface="Aharoni"/>
              <a:ea typeface="Aharoni"/>
              <a:cs typeface="Aharoni"/>
            </a:endParaRPr>
          </a:p>
          <a:p>
            <a:pPr>
              <a:buFontTx/>
              <a:buAutoNum type="arabicPeriod"/>
            </a:pPr>
            <a:r>
              <a:rPr lang="en-US" b="1">
                <a:solidFill>
                  <a:srgbClr val="4F740C"/>
                </a:solidFill>
                <a:latin typeface="Aharoni"/>
                <a:ea typeface="Aharoni"/>
                <a:cs typeface="Aharoni"/>
              </a:rPr>
              <a:t>SRS			       1. Our collected 			data was random</a:t>
            </a:r>
          </a:p>
          <a:p>
            <a:pPr>
              <a:buFontTx/>
              <a:buAutoNum type="arabicPeriod"/>
            </a:pPr>
            <a:r>
              <a:rPr lang="en-US" b="1">
                <a:solidFill>
                  <a:srgbClr val="4F740C"/>
                </a:solidFill>
                <a:latin typeface="Aharoni"/>
                <a:ea typeface="Aharoni"/>
                <a:cs typeface="Aharoni"/>
              </a:rPr>
              <a:t>Categorical data       2. Yes, race is categorical</a:t>
            </a:r>
          </a:p>
          <a:p>
            <a:pPr>
              <a:buFontTx/>
              <a:buAutoNum type="arabicPeriod"/>
            </a:pPr>
            <a:r>
              <a:rPr lang="en-US" b="1">
                <a:solidFill>
                  <a:srgbClr val="4F740C"/>
                </a:solidFill>
                <a:latin typeface="Aharoni"/>
                <a:ea typeface="Aharoni"/>
                <a:cs typeface="Aharoni"/>
              </a:rPr>
              <a:t>Population &gt; 10n	       3. There are more 		        than 400 Starcraft players</a:t>
            </a:r>
          </a:p>
          <a:p>
            <a:pPr>
              <a:buFontTx/>
              <a:buAutoNum type="arabicPeriod"/>
            </a:pPr>
            <a:r>
              <a:rPr lang="en-US" b="1">
                <a:solidFill>
                  <a:srgbClr val="4F740C"/>
                </a:solidFill>
                <a:latin typeface="Aharoni"/>
                <a:ea typeface="Aharoni"/>
                <a:cs typeface="Aharoni"/>
              </a:rPr>
              <a:t>All exp. Cell counts &gt;5            4. Yes         </a:t>
            </a:r>
          </a:p>
        </p:txBody>
      </p:sp>
      <p:graphicFrame>
        <p:nvGraphicFramePr>
          <p:cNvPr id="26673" name="Group 49"/>
          <p:cNvGraphicFramePr>
            <a:graphicFrameLocks noGrp="1"/>
          </p:cNvGraphicFramePr>
          <p:nvPr/>
        </p:nvGraphicFramePr>
        <p:xfrm>
          <a:off x="1676400" y="1524000"/>
          <a:ext cx="849313" cy="1097280"/>
        </p:xfrm>
        <a:graphic>
          <a:graphicData uri="http://schemas.openxmlformats.org/drawingml/2006/table">
            <a:tbl>
              <a:tblPr/>
              <a:tblGrid>
                <a:gridCol w="849313"/>
              </a:tblGrid>
              <a:tr h="174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Exp.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12.552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14.224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13.224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6667" name="Picture 43" descr="chis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2895600"/>
            <a:ext cx="3486150" cy="8001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6668" name="WordArt 44"/>
          <p:cNvSpPr>
            <a:spLocks noChangeArrowheads="1" noChangeShapeType="1" noTextEdit="1"/>
          </p:cNvSpPr>
          <p:nvPr/>
        </p:nvSpPr>
        <p:spPr bwMode="auto">
          <a:xfrm>
            <a:off x="4953000" y="6477000"/>
            <a:ext cx="22860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4F740C"/>
                  </a:solidFill>
                  <a:round/>
                  <a:headEnd/>
                  <a:tailEnd/>
                </a:ln>
                <a:solidFill>
                  <a:srgbClr val="4F740C"/>
                </a:solidFill>
                <a:latin typeface="Arial Black"/>
              </a:rPr>
              <a:t>P(</a:t>
            </a:r>
            <a:r>
              <a:rPr lang="el-GR" sz="3600" kern="10">
                <a:ln w="9525">
                  <a:solidFill>
                    <a:srgbClr val="4F740C"/>
                  </a:solidFill>
                  <a:round/>
                  <a:headEnd/>
                  <a:tailEnd/>
                </a:ln>
                <a:solidFill>
                  <a:srgbClr val="4F740C"/>
                </a:solidFill>
                <a:latin typeface="Arial Black"/>
              </a:rPr>
              <a:t>Χ(</a:t>
            </a:r>
            <a:r>
              <a:rPr lang="en-US" sz="3600" kern="10">
                <a:ln w="9525">
                  <a:solidFill>
                    <a:srgbClr val="4F740C"/>
                  </a:solidFill>
                  <a:round/>
                  <a:headEnd/>
                  <a:tailEnd/>
                </a:ln>
                <a:solidFill>
                  <a:srgbClr val="4F740C"/>
                </a:solidFill>
                <a:latin typeface="Arial Black"/>
              </a:rPr>
              <a:t>squared)&gt; 1.175 I df=38)=.556</a:t>
            </a:r>
          </a:p>
        </p:txBody>
      </p:sp>
      <p:sp>
        <p:nvSpPr>
          <p:cNvPr id="26669" name="Rectangle 45"/>
          <p:cNvSpPr>
            <a:spLocks noChangeArrowheads="1"/>
          </p:cNvSpPr>
          <p:nvPr/>
        </p:nvSpPr>
        <p:spPr bwMode="auto">
          <a:xfrm>
            <a:off x="3352800" y="1447800"/>
            <a:ext cx="54864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/>
              <a:t>Ho: The data is consistent with a specified distribution. </a:t>
            </a:r>
            <a:br>
              <a:rPr lang="en-US" sz="1600"/>
            </a:br>
            <a:r>
              <a:rPr lang="en-US" sz="1600"/>
              <a:t>Ha: The data is </a:t>
            </a:r>
            <a:r>
              <a:rPr lang="en-US" sz="1600" i="1"/>
              <a:t>not</a:t>
            </a:r>
            <a:r>
              <a:rPr lang="en-US" sz="1600"/>
              <a:t> consistent with a specified distribution.</a:t>
            </a:r>
          </a:p>
        </p:txBody>
      </p:sp>
      <p:sp>
        <p:nvSpPr>
          <p:cNvPr id="26674" name="WordArt 50"/>
          <p:cNvSpPr>
            <a:spLocks noChangeArrowheads="1" noChangeShapeType="1" noTextEdit="1"/>
          </p:cNvSpPr>
          <p:nvPr/>
        </p:nvSpPr>
        <p:spPr bwMode="auto">
          <a:xfrm>
            <a:off x="5410200" y="4114800"/>
            <a:ext cx="1743075" cy="219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(14-12.522)</a:t>
            </a:r>
          </a:p>
        </p:txBody>
      </p:sp>
      <p:sp>
        <p:nvSpPr>
          <p:cNvPr id="26675" name="Line 51"/>
          <p:cNvSpPr>
            <a:spLocks noChangeShapeType="1"/>
          </p:cNvSpPr>
          <p:nvPr/>
        </p:nvSpPr>
        <p:spPr bwMode="auto">
          <a:xfrm>
            <a:off x="5334000" y="4419600"/>
            <a:ext cx="1828800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76" name="WordArt 52"/>
          <p:cNvSpPr>
            <a:spLocks noChangeArrowheads="1" noChangeShapeType="1" noTextEdit="1"/>
          </p:cNvSpPr>
          <p:nvPr/>
        </p:nvSpPr>
        <p:spPr bwMode="auto">
          <a:xfrm>
            <a:off x="5943600" y="4451350"/>
            <a:ext cx="685800" cy="15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12.552</a:t>
            </a:r>
          </a:p>
        </p:txBody>
      </p:sp>
      <p:sp>
        <p:nvSpPr>
          <p:cNvPr id="26677" name="AutoShape 53"/>
          <p:cNvSpPr>
            <a:spLocks noChangeArrowheads="1"/>
          </p:cNvSpPr>
          <p:nvPr/>
        </p:nvSpPr>
        <p:spPr bwMode="auto">
          <a:xfrm>
            <a:off x="7239000" y="4343400"/>
            <a:ext cx="152400" cy="152400"/>
          </a:xfrm>
          <a:prstGeom prst="plus">
            <a:avLst>
              <a:gd name="adj" fmla="val 25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78" name="WordArt 54"/>
          <p:cNvSpPr>
            <a:spLocks noChangeArrowheads="1" noChangeShapeType="1" noTextEdit="1"/>
          </p:cNvSpPr>
          <p:nvPr/>
        </p:nvSpPr>
        <p:spPr bwMode="auto">
          <a:xfrm>
            <a:off x="7400925" y="4114800"/>
            <a:ext cx="1743075" cy="219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(16-14.224)</a:t>
            </a:r>
          </a:p>
        </p:txBody>
      </p:sp>
      <p:sp>
        <p:nvSpPr>
          <p:cNvPr id="26679" name="Line 55"/>
          <p:cNvSpPr>
            <a:spLocks noChangeShapeType="1"/>
          </p:cNvSpPr>
          <p:nvPr/>
        </p:nvSpPr>
        <p:spPr bwMode="auto">
          <a:xfrm>
            <a:off x="7543800" y="4419600"/>
            <a:ext cx="1600200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80" name="WordArt 56"/>
          <p:cNvSpPr>
            <a:spLocks noChangeArrowheads="1" noChangeShapeType="1" noTextEdit="1"/>
          </p:cNvSpPr>
          <p:nvPr/>
        </p:nvSpPr>
        <p:spPr bwMode="auto">
          <a:xfrm>
            <a:off x="8077200" y="4462463"/>
            <a:ext cx="571500" cy="15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14.224</a:t>
            </a:r>
          </a:p>
        </p:txBody>
      </p:sp>
      <p:sp>
        <p:nvSpPr>
          <p:cNvPr id="26681" name="WordArt 57"/>
          <p:cNvSpPr>
            <a:spLocks noChangeArrowheads="1" noChangeShapeType="1" noTextEdit="1"/>
          </p:cNvSpPr>
          <p:nvPr/>
        </p:nvSpPr>
        <p:spPr bwMode="auto">
          <a:xfrm>
            <a:off x="5867400" y="4724400"/>
            <a:ext cx="609600" cy="285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...=1.175</a:t>
            </a:r>
          </a:p>
        </p:txBody>
      </p:sp>
      <p:sp>
        <p:nvSpPr>
          <p:cNvPr id="26682" name="WordArt 58"/>
          <p:cNvSpPr>
            <a:spLocks noChangeArrowheads="1" noChangeShapeType="1" noTextEdit="1"/>
          </p:cNvSpPr>
          <p:nvPr/>
        </p:nvSpPr>
        <p:spPr bwMode="auto">
          <a:xfrm>
            <a:off x="7162800" y="4000500"/>
            <a:ext cx="85725" cy="17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2</a:t>
            </a:r>
          </a:p>
        </p:txBody>
      </p:sp>
      <p:sp>
        <p:nvSpPr>
          <p:cNvPr id="26683" name="WordArt 59"/>
          <p:cNvSpPr>
            <a:spLocks noChangeArrowheads="1" noChangeShapeType="1" noTextEdit="1"/>
          </p:cNvSpPr>
          <p:nvPr/>
        </p:nvSpPr>
        <p:spPr bwMode="auto">
          <a:xfrm>
            <a:off x="9101138" y="4019550"/>
            <a:ext cx="85725" cy="17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4F740C"/>
                </a:solidFill>
              </a:rPr>
              <a:t>We fail to reject Ho because the p-value of .556&gt;(alpha)=.05</a:t>
            </a:r>
          </a:p>
          <a:p>
            <a:r>
              <a:rPr lang="en-US" smtClean="0">
                <a:solidFill>
                  <a:srgbClr val="4F740C"/>
                </a:solidFill>
              </a:rPr>
              <a:t>We have sufficient evidence to say that  our sample races matches the race distribution of all Starcraft players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>
          <a:xfrm>
            <a:off x="228600" y="5867400"/>
            <a:ext cx="8229600" cy="1143000"/>
          </a:xfrm>
        </p:spPr>
        <p:txBody>
          <a:bodyPr/>
          <a:lstStyle/>
          <a:p>
            <a:r>
              <a:rPr lang="en-US" smtClean="0">
                <a:solidFill>
                  <a:srgbClr val="4F740C"/>
                </a:solidFill>
              </a:rPr>
              <a:t>T-Interval APM</a:t>
            </a:r>
          </a:p>
        </p:txBody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5" name="TextBox 4"/>
          <p:cNvSpPr txBox="1"/>
          <p:nvPr/>
        </p:nvSpPr>
        <p:spPr>
          <a:xfrm>
            <a:off x="0" y="228600"/>
            <a:ext cx="5486400" cy="2289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b="1">
                <a:solidFill>
                  <a:srgbClr val="4F740C"/>
                </a:solidFill>
                <a:latin typeface="Aharoni"/>
                <a:ea typeface="Aharoni"/>
                <a:cs typeface="Aharoni"/>
              </a:rPr>
              <a:t>Conditions:</a:t>
            </a:r>
          </a:p>
          <a:p>
            <a:r>
              <a:rPr lang="en-US" b="1" u="sng">
                <a:solidFill>
                  <a:srgbClr val="4F740C"/>
                </a:solidFill>
                <a:latin typeface="Aharoni"/>
                <a:ea typeface="Aharoni"/>
                <a:cs typeface="Aharoni"/>
              </a:rPr>
              <a:t>State:</a:t>
            </a:r>
            <a:r>
              <a:rPr lang="en-US" b="1">
                <a:solidFill>
                  <a:srgbClr val="4F740C"/>
                </a:solidFill>
                <a:latin typeface="Aharoni"/>
                <a:ea typeface="Aharoni"/>
                <a:cs typeface="Aharoni"/>
              </a:rPr>
              <a:t>				</a:t>
            </a:r>
            <a:r>
              <a:rPr lang="en-US" b="1" u="sng">
                <a:solidFill>
                  <a:srgbClr val="4F740C"/>
                </a:solidFill>
                <a:latin typeface="Aharoni"/>
                <a:ea typeface="Aharoni"/>
                <a:cs typeface="Aharoni"/>
              </a:rPr>
              <a:t>Check:</a:t>
            </a:r>
            <a:endParaRPr lang="en-US" b="1">
              <a:solidFill>
                <a:srgbClr val="4F740C"/>
              </a:solidFill>
              <a:latin typeface="Aharoni"/>
              <a:ea typeface="Aharoni"/>
              <a:cs typeface="Aharoni"/>
            </a:endParaRPr>
          </a:p>
          <a:p>
            <a:pPr>
              <a:buFontTx/>
              <a:buAutoNum type="arabicPeriod"/>
            </a:pPr>
            <a:r>
              <a:rPr lang="en-US" b="1">
                <a:solidFill>
                  <a:srgbClr val="4F740C"/>
                </a:solidFill>
                <a:latin typeface="Aharoni"/>
                <a:ea typeface="Aharoni"/>
                <a:cs typeface="Aharoni"/>
              </a:rPr>
              <a:t>SRS			       1. Our collected 			data was random</a:t>
            </a:r>
          </a:p>
          <a:p>
            <a:pPr>
              <a:buFontTx/>
              <a:buAutoNum type="arabicPeriod"/>
            </a:pPr>
            <a:r>
              <a:rPr lang="en-US" b="1">
                <a:solidFill>
                  <a:srgbClr val="4F740C"/>
                </a:solidFill>
                <a:latin typeface="Aharoni"/>
                <a:ea typeface="Aharoni"/>
                <a:cs typeface="Aharoni"/>
              </a:rPr>
              <a:t>Independence	       2. Assumed</a:t>
            </a:r>
          </a:p>
          <a:p>
            <a:pPr>
              <a:buFontTx/>
              <a:buAutoNum type="arabicPeriod"/>
            </a:pPr>
            <a:r>
              <a:rPr lang="en-US" b="1">
                <a:solidFill>
                  <a:srgbClr val="4F740C"/>
                </a:solidFill>
                <a:latin typeface="Aharoni"/>
                <a:ea typeface="Aharoni"/>
                <a:cs typeface="Aharoni"/>
              </a:rPr>
              <a:t>Population &gt; 10n	       3. There are more 		        than 400 Starcraft players</a:t>
            </a:r>
          </a:p>
          <a:p>
            <a:pPr>
              <a:buFontTx/>
              <a:buAutoNum type="arabicPeriod"/>
            </a:pPr>
            <a:r>
              <a:rPr lang="en-US" b="1">
                <a:solidFill>
                  <a:srgbClr val="4F740C"/>
                </a:solidFill>
                <a:latin typeface="Aharoni"/>
                <a:ea typeface="Aharoni"/>
                <a:cs typeface="Aharoni"/>
              </a:rPr>
              <a:t>N&gt;30                                     4. 40&gt;30</a:t>
            </a:r>
          </a:p>
        </p:txBody>
      </p:sp>
      <p:sp>
        <p:nvSpPr>
          <p:cNvPr id="28678" name="TextBox 5"/>
          <p:cNvSpPr txBox="1">
            <a:spLocks noChangeArrowheads="1"/>
          </p:cNvSpPr>
          <p:nvPr/>
        </p:nvSpPr>
        <p:spPr bwMode="auto">
          <a:xfrm>
            <a:off x="0" y="2743200"/>
            <a:ext cx="5486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4F740C"/>
                </a:solidFill>
                <a:latin typeface="Aharoni"/>
                <a:ea typeface="Aharoni"/>
                <a:cs typeface="Aharoni"/>
              </a:rPr>
              <a:t>Conditions met </a:t>
            </a:r>
            <a:r>
              <a:rPr lang="en-US" sz="2400" b="1">
                <a:solidFill>
                  <a:srgbClr val="4F740C"/>
                </a:solidFill>
                <a:latin typeface="Aharoni"/>
                <a:ea typeface="Aharoni"/>
                <a:cs typeface="Aharoni"/>
                <a:sym typeface="Wingdings" pitchFamily="2" charset="2"/>
              </a:rPr>
              <a:t> T Distribution  1 sample T-interval</a:t>
            </a:r>
            <a:endParaRPr lang="en-US" sz="2400" b="1">
              <a:solidFill>
                <a:srgbClr val="4F740C"/>
              </a:solidFill>
              <a:latin typeface="Aharoni"/>
              <a:ea typeface="Aharoni"/>
              <a:cs typeface="Aharoni"/>
            </a:endParaRPr>
          </a:p>
        </p:txBody>
      </p:sp>
      <p:sp>
        <p:nvSpPr>
          <p:cNvPr id="28680" name="TextBox 9"/>
          <p:cNvSpPr txBox="1">
            <a:spLocks noChangeArrowheads="1"/>
          </p:cNvSpPr>
          <p:nvPr/>
        </p:nvSpPr>
        <p:spPr bwMode="auto">
          <a:xfrm>
            <a:off x="5410200" y="3962400"/>
            <a:ext cx="3962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4F740C"/>
                </a:solidFill>
                <a:latin typeface="Calibri" pitchFamily="34" charset="0"/>
              </a:rPr>
              <a:t>137.6 +- 2.02269 (62.1812/6.3246)</a:t>
            </a:r>
          </a:p>
        </p:txBody>
      </p:sp>
      <p:sp>
        <p:nvSpPr>
          <p:cNvPr id="28681" name="TextBox 10"/>
          <p:cNvSpPr txBox="1">
            <a:spLocks noChangeArrowheads="1"/>
          </p:cNvSpPr>
          <p:nvPr/>
        </p:nvSpPr>
        <p:spPr bwMode="auto">
          <a:xfrm>
            <a:off x="3200400" y="3962400"/>
            <a:ext cx="2286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4F740C"/>
                </a:solidFill>
                <a:latin typeface="Calibri" pitchFamily="34" charset="0"/>
              </a:rPr>
              <a:t>INVT(2.02269)</a:t>
            </a:r>
          </a:p>
        </p:txBody>
      </p:sp>
      <p:sp>
        <p:nvSpPr>
          <p:cNvPr id="28682" name="TextBox 11"/>
          <p:cNvSpPr txBox="1">
            <a:spLocks noChangeArrowheads="1"/>
          </p:cNvSpPr>
          <p:nvPr/>
        </p:nvSpPr>
        <p:spPr bwMode="auto">
          <a:xfrm>
            <a:off x="533400" y="4953000"/>
            <a:ext cx="4038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4F740C"/>
                </a:solidFill>
                <a:latin typeface="Calibri" pitchFamily="34" charset="0"/>
              </a:rPr>
              <a:t>We are 95% confident that the population mean of APM ranges from</a:t>
            </a:r>
          </a:p>
          <a:p>
            <a:r>
              <a:rPr lang="en-US" dirty="0">
                <a:solidFill>
                  <a:srgbClr val="4F740C"/>
                </a:solidFill>
                <a:latin typeface="Calibri" pitchFamily="34" charset="0"/>
              </a:rPr>
              <a:t>(117.713, 157.487) </a:t>
            </a:r>
          </a:p>
        </p:txBody>
      </p:sp>
      <p:pic>
        <p:nvPicPr>
          <p:cNvPr id="28684" name="Picture 12" descr="starcraft2_logo1-610x3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5264150"/>
            <a:ext cx="3048000" cy="1593850"/>
          </a:xfrm>
          <a:prstGeom prst="rect">
            <a:avLst/>
          </a:prstGeom>
          <a:noFill/>
        </p:spPr>
      </p:pic>
      <p:pic>
        <p:nvPicPr>
          <p:cNvPr id="28679" name="Picture 4" descr="http://www.ams.sunysb.edu/~hahn/course/minitab/ttest/testtequation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810000"/>
            <a:ext cx="2060575" cy="609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5" name="TextBox 4"/>
          <p:cNvSpPr txBox="1"/>
          <p:nvPr/>
        </p:nvSpPr>
        <p:spPr>
          <a:xfrm>
            <a:off x="0" y="228600"/>
            <a:ext cx="5486400" cy="2289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b="1">
                <a:solidFill>
                  <a:srgbClr val="4F740C"/>
                </a:solidFill>
                <a:latin typeface="Aharoni"/>
                <a:ea typeface="Aharoni"/>
                <a:cs typeface="Aharoni"/>
              </a:rPr>
              <a:t>Conditions:</a:t>
            </a:r>
          </a:p>
          <a:p>
            <a:r>
              <a:rPr lang="en-US" b="1" u="sng">
                <a:solidFill>
                  <a:srgbClr val="4F740C"/>
                </a:solidFill>
                <a:latin typeface="Aharoni"/>
                <a:ea typeface="Aharoni"/>
                <a:cs typeface="Aharoni"/>
              </a:rPr>
              <a:t>State:</a:t>
            </a:r>
            <a:r>
              <a:rPr lang="en-US" b="1">
                <a:solidFill>
                  <a:srgbClr val="4F740C"/>
                </a:solidFill>
                <a:latin typeface="Aharoni"/>
                <a:ea typeface="Aharoni"/>
                <a:cs typeface="Aharoni"/>
              </a:rPr>
              <a:t>				</a:t>
            </a:r>
            <a:r>
              <a:rPr lang="en-US" b="1" u="sng">
                <a:solidFill>
                  <a:srgbClr val="4F740C"/>
                </a:solidFill>
                <a:latin typeface="Aharoni"/>
                <a:ea typeface="Aharoni"/>
                <a:cs typeface="Aharoni"/>
              </a:rPr>
              <a:t>Check:</a:t>
            </a:r>
            <a:endParaRPr lang="en-US" b="1">
              <a:solidFill>
                <a:srgbClr val="4F740C"/>
              </a:solidFill>
              <a:latin typeface="Aharoni"/>
              <a:ea typeface="Aharoni"/>
              <a:cs typeface="Aharoni"/>
            </a:endParaRPr>
          </a:p>
          <a:p>
            <a:pPr>
              <a:buFontTx/>
              <a:buAutoNum type="arabicPeriod"/>
            </a:pPr>
            <a:r>
              <a:rPr lang="en-US" b="1">
                <a:solidFill>
                  <a:srgbClr val="4F740C"/>
                </a:solidFill>
                <a:latin typeface="Aharoni"/>
                <a:ea typeface="Aharoni"/>
                <a:cs typeface="Aharoni"/>
              </a:rPr>
              <a:t>SRS			       1. Our collected 			data was random</a:t>
            </a:r>
          </a:p>
          <a:p>
            <a:pPr>
              <a:buFontTx/>
              <a:buAutoNum type="arabicPeriod"/>
            </a:pPr>
            <a:r>
              <a:rPr lang="en-US" b="1">
                <a:solidFill>
                  <a:srgbClr val="4F740C"/>
                </a:solidFill>
                <a:latin typeface="Aharoni"/>
                <a:ea typeface="Aharoni"/>
                <a:cs typeface="Aharoni"/>
              </a:rPr>
              <a:t>Independence	       2. Assumed</a:t>
            </a:r>
          </a:p>
          <a:p>
            <a:pPr>
              <a:buFontTx/>
              <a:buAutoNum type="arabicPeriod"/>
            </a:pPr>
            <a:r>
              <a:rPr lang="en-US" b="1">
                <a:solidFill>
                  <a:srgbClr val="4F740C"/>
                </a:solidFill>
                <a:latin typeface="Aharoni"/>
                <a:ea typeface="Aharoni"/>
                <a:cs typeface="Aharoni"/>
              </a:rPr>
              <a:t>Population &gt; 10n	       3. There are more 		        than 400 Starcraft players</a:t>
            </a:r>
          </a:p>
          <a:p>
            <a:pPr>
              <a:buFontTx/>
              <a:buAutoNum type="arabicPeriod"/>
            </a:pPr>
            <a:r>
              <a:rPr lang="en-US" b="1">
                <a:solidFill>
                  <a:srgbClr val="4F740C"/>
                </a:solidFill>
                <a:latin typeface="Aharoni"/>
                <a:ea typeface="Aharoni"/>
                <a:cs typeface="Aharoni"/>
              </a:rPr>
              <a:t>N&gt;30                                     4. 40&gt;30</a:t>
            </a:r>
          </a:p>
        </p:txBody>
      </p:sp>
      <p:sp>
        <p:nvSpPr>
          <p:cNvPr id="32773" name="TextBox 5"/>
          <p:cNvSpPr txBox="1">
            <a:spLocks noChangeArrowheads="1"/>
          </p:cNvSpPr>
          <p:nvPr/>
        </p:nvSpPr>
        <p:spPr bwMode="auto">
          <a:xfrm>
            <a:off x="0" y="2743200"/>
            <a:ext cx="5486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4F740C"/>
                </a:solidFill>
                <a:latin typeface="Aharoni"/>
                <a:ea typeface="Aharoni"/>
                <a:cs typeface="Aharoni"/>
              </a:rPr>
              <a:t>Conditions met </a:t>
            </a:r>
            <a:r>
              <a:rPr lang="en-US" sz="2400" b="1">
                <a:solidFill>
                  <a:srgbClr val="4F740C"/>
                </a:solidFill>
                <a:latin typeface="Aharoni"/>
                <a:ea typeface="Aharoni"/>
                <a:cs typeface="Aharoni"/>
                <a:sym typeface="Wingdings" pitchFamily="2" charset="2"/>
              </a:rPr>
              <a:t> T Distribution  1 sample T-interval</a:t>
            </a:r>
            <a:endParaRPr lang="en-US" sz="2400" b="1">
              <a:solidFill>
                <a:srgbClr val="4F740C"/>
              </a:solidFill>
              <a:latin typeface="Aharoni"/>
              <a:ea typeface="Aharoni"/>
              <a:cs typeface="Aharoni"/>
            </a:endParaRPr>
          </a:p>
        </p:txBody>
      </p:sp>
      <p:pic>
        <p:nvPicPr>
          <p:cNvPr id="32774" name="Picture 4" descr="http://www.ams.sunysb.edu/~hahn/course/minitab/ttest/testtequation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0"/>
            <a:ext cx="2060575" cy="609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32775" name="TextBox 10"/>
          <p:cNvSpPr txBox="1">
            <a:spLocks noChangeArrowheads="1"/>
          </p:cNvSpPr>
          <p:nvPr/>
        </p:nvSpPr>
        <p:spPr bwMode="auto">
          <a:xfrm>
            <a:off x="3200400" y="3962400"/>
            <a:ext cx="2286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4F740C"/>
                </a:solidFill>
                <a:latin typeface="Calibri" pitchFamily="34" charset="0"/>
              </a:rPr>
              <a:t>INVT(2.02269)</a:t>
            </a:r>
          </a:p>
        </p:txBody>
      </p:sp>
      <p:sp>
        <p:nvSpPr>
          <p:cNvPr id="32776" name="TextBox 9"/>
          <p:cNvSpPr txBox="1">
            <a:spLocks noChangeArrowheads="1"/>
          </p:cNvSpPr>
          <p:nvPr/>
        </p:nvSpPr>
        <p:spPr bwMode="auto">
          <a:xfrm>
            <a:off x="5029200" y="3962400"/>
            <a:ext cx="4495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4F740C"/>
                </a:solidFill>
                <a:latin typeface="Calibri" pitchFamily="34" charset="0"/>
              </a:rPr>
              <a:t>706.525 +- 2.02269 (334.138/6.3246)</a:t>
            </a:r>
          </a:p>
        </p:txBody>
      </p:sp>
      <p:sp>
        <p:nvSpPr>
          <p:cNvPr id="32777" name="TextBox 11"/>
          <p:cNvSpPr txBox="1">
            <a:spLocks noChangeArrowheads="1"/>
          </p:cNvSpPr>
          <p:nvPr/>
        </p:nvSpPr>
        <p:spPr bwMode="auto">
          <a:xfrm>
            <a:off x="533400" y="4953000"/>
            <a:ext cx="4038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4F740C"/>
                </a:solidFill>
                <a:latin typeface="Calibri" pitchFamily="34" charset="0"/>
              </a:rPr>
              <a:t>We are 95% confident that the population mean of time of game ranges from</a:t>
            </a:r>
          </a:p>
          <a:p>
            <a:r>
              <a:rPr lang="en-US" dirty="0">
                <a:solidFill>
                  <a:srgbClr val="4F740C"/>
                </a:solidFill>
                <a:latin typeface="Calibri" pitchFamily="34" charset="0"/>
              </a:rPr>
              <a:t>(599.663, 813.387) </a:t>
            </a:r>
          </a:p>
        </p:txBody>
      </p:sp>
      <p:sp>
        <p:nvSpPr>
          <p:cNvPr id="32778" name="Rectangle 10"/>
          <p:cNvSpPr>
            <a:spLocks/>
          </p:cNvSpPr>
          <p:nvPr/>
        </p:nvSpPr>
        <p:spPr bwMode="auto">
          <a:xfrm>
            <a:off x="228600" y="5867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>
                <a:solidFill>
                  <a:srgbClr val="4F740C"/>
                </a:solidFill>
                <a:latin typeface="Calibri" pitchFamily="34" charset="0"/>
              </a:rPr>
              <a:t>T-Interval Time of Game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Bias/Error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4F740C"/>
                </a:solidFill>
              </a:rPr>
              <a:t>Different styles of keyboard (mechanical/rubber dome/scissor switch)</a:t>
            </a:r>
          </a:p>
          <a:p>
            <a:r>
              <a:rPr lang="en-US" dirty="0" smtClean="0">
                <a:solidFill>
                  <a:srgbClr val="4F740C"/>
                </a:solidFill>
              </a:rPr>
              <a:t>Playing </a:t>
            </a:r>
            <a:r>
              <a:rPr lang="en-US" dirty="0" smtClean="0">
                <a:solidFill>
                  <a:srgbClr val="4F740C"/>
                </a:solidFill>
              </a:rPr>
              <a:t>a different race for a little </a:t>
            </a:r>
            <a:r>
              <a:rPr lang="en-US" dirty="0" smtClean="0">
                <a:solidFill>
                  <a:srgbClr val="4F740C"/>
                </a:solidFill>
              </a:rPr>
              <a:t>while</a:t>
            </a:r>
          </a:p>
          <a:p>
            <a:r>
              <a:rPr lang="en-US" dirty="0" err="1" smtClean="0">
                <a:solidFill>
                  <a:srgbClr val="4F740C"/>
                </a:solidFill>
              </a:rPr>
              <a:t>Undercoverage</a:t>
            </a:r>
            <a:endParaRPr lang="en-US" dirty="0" smtClean="0">
              <a:solidFill>
                <a:srgbClr val="4F740C"/>
              </a:solidFill>
            </a:endParaRPr>
          </a:p>
          <a:p>
            <a:r>
              <a:rPr lang="en-US" dirty="0" smtClean="0">
                <a:solidFill>
                  <a:srgbClr val="4F740C"/>
                </a:solidFill>
              </a:rPr>
              <a:t>‘going easy’</a:t>
            </a:r>
            <a:endParaRPr lang="en-US" dirty="0" smtClean="0">
              <a:solidFill>
                <a:srgbClr val="4F740C"/>
              </a:solidFill>
            </a:endParaRPr>
          </a:p>
          <a:p>
            <a:endParaRPr lang="en-US" dirty="0" smtClean="0">
              <a:solidFill>
                <a:srgbClr val="4F740C"/>
              </a:solidFill>
            </a:endParaRPr>
          </a:p>
        </p:txBody>
      </p:sp>
      <p:pic>
        <p:nvPicPr>
          <p:cNvPr id="27653" name="Picture 5" descr="starcraft2_logo1-610x3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5264150"/>
            <a:ext cx="3048000" cy="1593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4F740C"/>
                </a:solidFill>
              </a:rPr>
              <a:t>Personal opinions</a:t>
            </a:r>
          </a:p>
        </p:txBody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>
                <a:solidFill>
                  <a:srgbClr val="4F740C"/>
                </a:solidFill>
              </a:rPr>
              <a:t>Manny: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solidFill>
                  <a:srgbClr val="4F740C"/>
                </a:solidFill>
              </a:rPr>
              <a:t>Blizzard fanboy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solidFill>
                  <a:srgbClr val="4F740C"/>
                </a:solidFill>
              </a:rPr>
              <a:t>Love the competitive scene that it spawns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solidFill>
                  <a:srgbClr val="4F740C"/>
                </a:solidFill>
              </a:rPr>
              <a:t>Believe APM is reflective of better players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solidFill>
                  <a:srgbClr val="4F740C"/>
                </a:solidFill>
              </a:rPr>
              <a:t>APM based on race</a:t>
            </a:r>
          </a:p>
          <a:p>
            <a:pPr>
              <a:lnSpc>
                <a:spcPct val="90000"/>
              </a:lnSpc>
            </a:pPr>
            <a:r>
              <a:rPr lang="en-US" smtClean="0">
                <a:solidFill>
                  <a:srgbClr val="4F740C"/>
                </a:solidFill>
              </a:rPr>
              <a:t>Andrew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solidFill>
                  <a:srgbClr val="4F740C"/>
                </a:solidFill>
              </a:rPr>
              <a:t>Love the game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solidFill>
                  <a:srgbClr val="4F740C"/>
                </a:solidFill>
              </a:rPr>
              <a:t>Also believe APM is reflective of better players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solidFill>
                  <a:srgbClr val="4F740C"/>
                </a:solidFill>
              </a:rPr>
              <a:t>APM based on race as well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What is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Starcraft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mtClean="0">
                <a:solidFill>
                  <a:srgbClr val="77933C"/>
                </a:solidFill>
              </a:rPr>
              <a:t>RTS (real time strategy game)</a:t>
            </a:r>
          </a:p>
          <a:p>
            <a:r>
              <a:rPr lang="en-US" smtClean="0">
                <a:solidFill>
                  <a:srgbClr val="77933C"/>
                </a:solidFill>
              </a:rPr>
              <a:t>Made by Blizzard entertainment</a:t>
            </a:r>
          </a:p>
          <a:p>
            <a:r>
              <a:rPr lang="en-US" smtClean="0">
                <a:solidFill>
                  <a:srgbClr val="77933C"/>
                </a:solidFill>
              </a:rPr>
              <a:t>Came out in 2010</a:t>
            </a:r>
          </a:p>
          <a:p>
            <a:r>
              <a:rPr lang="en-US" smtClean="0">
                <a:solidFill>
                  <a:srgbClr val="77933C"/>
                </a:solidFill>
              </a:rPr>
              <a:t>Sequel to original Starcraft (1998)</a:t>
            </a:r>
          </a:p>
          <a:p>
            <a:r>
              <a:rPr lang="en-US" smtClean="0">
                <a:solidFill>
                  <a:srgbClr val="77933C"/>
                </a:solidFill>
              </a:rPr>
              <a:t>Over 5 million copies sold</a:t>
            </a:r>
          </a:p>
          <a:p>
            <a:endParaRPr lang="en-US" smtClean="0"/>
          </a:p>
        </p:txBody>
      </p:sp>
      <p:pic>
        <p:nvPicPr>
          <p:cNvPr id="14342" name="Picture 6" descr="starcraft2_logo1-610x3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5264150"/>
            <a:ext cx="3048000" cy="1593850"/>
          </a:xfrm>
          <a:prstGeom prst="rect">
            <a:avLst/>
          </a:prstGeom>
          <a:noFill/>
        </p:spPr>
      </p:pic>
      <p:pic>
        <p:nvPicPr>
          <p:cNvPr id="14345" name="Picture 9" descr="1319229-sc2_se_2d_rgb_web_na_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2400" y="990600"/>
            <a:ext cx="2641600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F740C"/>
                </a:solidFill>
              </a:rPr>
              <a:t>Conclusions/applications to population</a:t>
            </a:r>
            <a:endParaRPr lang="en-US" dirty="0" smtClean="0">
              <a:solidFill>
                <a:srgbClr val="4F740C"/>
              </a:solidFill>
            </a:endParaRPr>
          </a:p>
        </p:txBody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F740C"/>
                </a:solidFill>
              </a:rPr>
              <a:t>APM can be a very good judgment of the skill of a player</a:t>
            </a:r>
          </a:p>
          <a:p>
            <a:r>
              <a:rPr lang="en-US" dirty="0" smtClean="0">
                <a:solidFill>
                  <a:srgbClr val="4F740C"/>
                </a:solidFill>
              </a:rPr>
              <a:t>Most played race to be found was </a:t>
            </a:r>
            <a:r>
              <a:rPr lang="en-US" dirty="0" err="1" smtClean="0">
                <a:solidFill>
                  <a:srgbClr val="4F740C"/>
                </a:solidFill>
              </a:rPr>
              <a:t>Terran</a:t>
            </a:r>
            <a:endParaRPr lang="en-US" dirty="0" smtClean="0">
              <a:solidFill>
                <a:srgbClr val="4F740C"/>
              </a:solidFill>
            </a:endParaRPr>
          </a:p>
          <a:p>
            <a:r>
              <a:rPr lang="en-US" dirty="0" smtClean="0">
                <a:solidFill>
                  <a:srgbClr val="4F740C"/>
                </a:solidFill>
              </a:rPr>
              <a:t>Highest APM was found to be </a:t>
            </a:r>
            <a:r>
              <a:rPr lang="en-US" dirty="0" err="1" smtClean="0">
                <a:solidFill>
                  <a:srgbClr val="4F740C"/>
                </a:solidFill>
              </a:rPr>
              <a:t>Zerg</a:t>
            </a:r>
            <a:endParaRPr lang="en-US" dirty="0" smtClean="0">
              <a:solidFill>
                <a:srgbClr val="4F740C"/>
              </a:solidFill>
            </a:endParaRPr>
          </a:p>
          <a:p>
            <a:r>
              <a:rPr lang="en-US" dirty="0" smtClean="0">
                <a:solidFill>
                  <a:srgbClr val="4F740C"/>
                </a:solidFill>
              </a:rPr>
              <a:t>Resource spending increases over </a:t>
            </a:r>
            <a:r>
              <a:rPr lang="en-US" dirty="0" smtClean="0">
                <a:solidFill>
                  <a:srgbClr val="4F740C"/>
                </a:solidFill>
              </a:rPr>
              <a:t>time</a:t>
            </a:r>
          </a:p>
          <a:p>
            <a:r>
              <a:rPr lang="en-US" dirty="0" smtClean="0">
                <a:solidFill>
                  <a:srgbClr val="4F740C"/>
                </a:solidFill>
              </a:rPr>
              <a:t>APM between </a:t>
            </a:r>
            <a:r>
              <a:rPr lang="en-US" dirty="0" smtClean="0">
                <a:solidFill>
                  <a:srgbClr val="4F740C"/>
                </a:solidFill>
                <a:latin typeface="Calibri" pitchFamily="34" charset="0"/>
              </a:rPr>
              <a:t>117.713 and 157.487 (95% conf.)</a:t>
            </a:r>
          </a:p>
          <a:p>
            <a:r>
              <a:rPr lang="en-US" dirty="0" smtClean="0">
                <a:solidFill>
                  <a:srgbClr val="4F740C"/>
                </a:solidFill>
                <a:latin typeface="Calibri" pitchFamily="34" charset="0"/>
              </a:rPr>
              <a:t>Time of </a:t>
            </a:r>
            <a:r>
              <a:rPr lang="en-US" dirty="0" smtClean="0">
                <a:solidFill>
                  <a:srgbClr val="4F740C"/>
                </a:solidFill>
                <a:latin typeface="Calibri" pitchFamily="34" charset="0"/>
              </a:rPr>
              <a:t>game between </a:t>
            </a:r>
            <a:r>
              <a:rPr lang="en-US" dirty="0" smtClean="0">
                <a:solidFill>
                  <a:srgbClr val="4F740C"/>
                </a:solidFill>
                <a:latin typeface="Calibri" pitchFamily="34" charset="0"/>
              </a:rPr>
              <a:t>599.663 and 813.387 seconds (95% conf.)</a:t>
            </a:r>
            <a:endParaRPr lang="en-US" dirty="0" smtClean="0">
              <a:solidFill>
                <a:srgbClr val="4F740C"/>
              </a:solidFill>
            </a:endParaRPr>
          </a:p>
          <a:p>
            <a:endParaRPr lang="en-US" dirty="0" smtClean="0">
              <a:solidFill>
                <a:srgbClr val="4F740C"/>
              </a:solidFill>
            </a:endParaRPr>
          </a:p>
          <a:p>
            <a:endParaRPr lang="en-US" dirty="0" smtClean="0">
              <a:solidFill>
                <a:srgbClr val="4F740C"/>
              </a:solidFill>
            </a:endParaRPr>
          </a:p>
          <a:p>
            <a:endParaRPr lang="en-US" dirty="0" smtClean="0">
              <a:solidFill>
                <a:srgbClr val="4F740C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4F740C"/>
                </a:solidFill>
              </a:rPr>
              <a:t>Sources</a:t>
            </a:r>
          </a:p>
        </p:txBody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http://sites.google.com/site/sc2gears/</a:t>
            </a:r>
            <a:r>
              <a:rPr lang="en-US" smtClean="0"/>
              <a:t> </a:t>
            </a:r>
          </a:p>
          <a:p>
            <a:r>
              <a:rPr lang="en-US" smtClean="0">
                <a:hlinkClick r:id="rId3"/>
              </a:rPr>
              <a:t>http://www.sc2ranks.com/</a:t>
            </a:r>
            <a:r>
              <a:rPr lang="en-US" smtClean="0"/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Competitive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Starcraft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Starcraft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is a huge competitive game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Played in large tournaments for huge cash prizes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Played all around the world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Especially in South Korea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Starcraft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II starting to gain popularity, in the current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merican MLG circuit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5365" name="Picture 5" descr="starcraft2_logo1-610x3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5264150"/>
            <a:ext cx="3048000" cy="1593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6387" name="Picture 4" descr="http://upload.wikimedia.org/wikipedia/commons/b/b6/Esportstadi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572000" y="152400"/>
            <a:ext cx="43434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South Korean </a:t>
            </a:r>
            <a:r>
              <a:rPr lang="en-US" dirty="0" err="1">
                <a:solidFill>
                  <a:schemeClr val="accent3">
                    <a:lumMod val="75000"/>
                  </a:schemeClr>
                </a:solidFill>
                <a:latin typeface="+mn-lt"/>
              </a:rPr>
              <a:t>Starcraft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 in a Nutshell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4F740C"/>
                </a:solidFill>
              </a:rPr>
              <a:t>What we wanted to research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4F740C"/>
                </a:solidFill>
              </a:rPr>
              <a:t>See if APM was indicative of a better player (better ladder)</a:t>
            </a:r>
          </a:p>
          <a:p>
            <a:r>
              <a:rPr lang="en-US" smtClean="0">
                <a:solidFill>
                  <a:srgbClr val="4F740C"/>
                </a:solidFill>
              </a:rPr>
              <a:t>What was the most played race?</a:t>
            </a:r>
          </a:p>
          <a:p>
            <a:r>
              <a:rPr lang="en-US" smtClean="0">
                <a:solidFill>
                  <a:srgbClr val="4F740C"/>
                </a:solidFill>
              </a:rPr>
              <a:t>How did the APM vary between the races?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Procedure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Joined rooms of 16 people via the random matchmaking system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Picked 2 via calculator’s random function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Looked at their 1v1 match history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Downloaded replay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Used SC2gears to analyze data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pic>
        <p:nvPicPr>
          <p:cNvPr id="17413" name="Picture 5" descr="starcraft2_logo1-610x3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5264150"/>
            <a:ext cx="3048000" cy="1593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Race Distribution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grpSp>
        <p:nvGrpSpPr>
          <p:cNvPr id="19460" name="Group 9"/>
          <p:cNvGrpSpPr>
            <a:grpSpLocks/>
          </p:cNvGrpSpPr>
          <p:nvPr/>
        </p:nvGrpSpPr>
        <p:grpSpPr bwMode="auto">
          <a:xfrm>
            <a:off x="304800" y="1143000"/>
            <a:ext cx="3276600" cy="2743200"/>
            <a:chOff x="304800" y="1143000"/>
            <a:chExt cx="3733800" cy="3200400"/>
          </a:xfrm>
        </p:grpSpPr>
        <p:pic>
          <p:nvPicPr>
            <p:cNvPr id="19467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4800" y="1143000"/>
              <a:ext cx="3733800" cy="320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1971260" y="2438400"/>
              <a:ext cx="87625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</a:rPr>
                <a:t>40%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3048000" y="2895600"/>
              <a:ext cx="87625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</a:rPr>
                <a:t>25%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877956" y="2667000"/>
              <a:ext cx="876253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+mn-lt"/>
                </a:rPr>
                <a:t>35%</a:t>
              </a:r>
            </a:p>
          </p:txBody>
        </p:sp>
      </p:grpSp>
      <p:pic>
        <p:nvPicPr>
          <p:cNvPr id="19461" name="Picture 2" descr="http://bestgamewallpapers.com/files/starcraft/zer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54413" y="1139825"/>
            <a:ext cx="2752725" cy="206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4" descr="http://4.bp.blogspot.com/_1i7EX7a2ELY/TFthtzr3xEI/AAAAAAAAASk/Gu-iI0TelBM/s1600/starcraft_2_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54413" y="3179763"/>
            <a:ext cx="2743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6" descr="http://www.scenicreflections.com/files/1024-25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57588" y="4954588"/>
            <a:ext cx="2743200" cy="205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8" descr="http://ih0.redbubble.net/work.6325078.1.fc,550x550,black.v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97613" y="495300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10" descr="http://th04.deviantart.net/fs70/150/f/2010/231/2/0/The_Terran_Armada_by_Narutohinatafa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788" y="320040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12" descr="http://www.gamedummy.com/wp-content/uploads/2011/03/Zerg_SC2_Icon2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46800" y="1143000"/>
            <a:ext cx="1887538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Actions Per Minute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mtClean="0">
                <a:solidFill>
                  <a:srgbClr val="77933C"/>
                </a:solidFill>
              </a:rPr>
              <a:t>APM: ‘Actions per minute’</a:t>
            </a:r>
          </a:p>
          <a:p>
            <a:r>
              <a:rPr lang="en-US" smtClean="0">
                <a:solidFill>
                  <a:srgbClr val="77933C"/>
                </a:solidFill>
              </a:rPr>
              <a:t>Every time you do something (keystroke, mouse click, etc)</a:t>
            </a:r>
          </a:p>
          <a:p>
            <a:r>
              <a:rPr lang="en-US" smtClean="0">
                <a:hlinkClick r:id="rId2"/>
              </a:rPr>
              <a:t>http://www.youtube.com/watch?v=YbpCLqryN-Q</a:t>
            </a:r>
            <a:r>
              <a:rPr lang="en-US" smtClean="0"/>
              <a:t> </a:t>
            </a:r>
          </a:p>
        </p:txBody>
      </p:sp>
      <p:pic>
        <p:nvPicPr>
          <p:cNvPr id="21509" name="Picture 5" descr="starcraft2_logo1-610x3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5264150"/>
            <a:ext cx="3048000" cy="1593850"/>
          </a:xfrm>
          <a:prstGeom prst="rect">
            <a:avLst/>
          </a:prstGeom>
          <a:noFill/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4" cstate="print"/>
          <a:srcRect l="12500" t="17969" r="39375" b="48438"/>
          <a:stretch>
            <a:fillRect/>
          </a:stretch>
        </p:blipFill>
        <p:spPr bwMode="auto">
          <a:xfrm>
            <a:off x="1333500" y="4117975"/>
            <a:ext cx="4953000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1893</TotalTime>
  <Words>759</Words>
  <Application>Microsoft Office PowerPoint</Application>
  <PresentationFormat>On-screen Show (4:3)</PresentationFormat>
  <Paragraphs>145</Paragraphs>
  <Slides>21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Office Theme</vt:lpstr>
      <vt:lpstr>Equation</vt:lpstr>
      <vt:lpstr>Chart</vt:lpstr>
      <vt:lpstr>Slide 1</vt:lpstr>
      <vt:lpstr>What is Starcraft II</vt:lpstr>
      <vt:lpstr>Competitive Starcraft</vt:lpstr>
      <vt:lpstr>Slide 4</vt:lpstr>
      <vt:lpstr>What we wanted to research</vt:lpstr>
      <vt:lpstr>Procedure</vt:lpstr>
      <vt:lpstr>Slide 7</vt:lpstr>
      <vt:lpstr>Race Distribution</vt:lpstr>
      <vt:lpstr>Actions Per Minute</vt:lpstr>
      <vt:lpstr>APM by League</vt:lpstr>
      <vt:lpstr>Actions per minute by Race</vt:lpstr>
      <vt:lpstr>Regression Slope T-Test</vt:lpstr>
      <vt:lpstr>Slide 13</vt:lpstr>
      <vt:lpstr>GOF Test</vt:lpstr>
      <vt:lpstr>Slide 15</vt:lpstr>
      <vt:lpstr>T-Interval APM</vt:lpstr>
      <vt:lpstr>Slide 17</vt:lpstr>
      <vt:lpstr>Bias/Error</vt:lpstr>
      <vt:lpstr>Personal opinions</vt:lpstr>
      <vt:lpstr>Conclusions/applications to population</vt:lpstr>
      <vt:lpstr>Sources</vt:lpstr>
    </vt:vector>
  </TitlesOfParts>
  <Company>Central Bucks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Veloso.M121</dc:creator>
  <cp:lastModifiedBy>Veloso.M121</cp:lastModifiedBy>
  <cp:revision>37</cp:revision>
  <dcterms:created xsi:type="dcterms:W3CDTF">2011-06-01T11:38:31Z</dcterms:created>
  <dcterms:modified xsi:type="dcterms:W3CDTF">2011-06-08T11:22:04Z</dcterms:modified>
</cp:coreProperties>
</file>